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6" r:id="rId2"/>
    <p:sldId id="258" r:id="rId3"/>
    <p:sldId id="259" r:id="rId4"/>
    <p:sldId id="260" r:id="rId5"/>
    <p:sldId id="261" r:id="rId6"/>
    <p:sldId id="262" r:id="rId7"/>
    <p:sldId id="257" r:id="rId8"/>
    <p:sldId id="263" r:id="rId9"/>
    <p:sldId id="264" r:id="rId10"/>
    <p:sldId id="265" r:id="rId11"/>
    <p:sldId id="270" r:id="rId12"/>
    <p:sldId id="256" r:id="rId13"/>
    <p:sldId id="267" r:id="rId14"/>
    <p:sldId id="271"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17" d="100"/>
          <a:sy n="117" d="100"/>
        </p:scale>
        <p:origin x="3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C0F4F3C-E58B-4FC8-874E-59E4617CE2A8}" type="datetimeFigureOut">
              <a:rPr lang="en-IN" smtClean="0"/>
              <a:t>09/06/20</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D1D5B11-66F8-41A3-B01C-86A6B2FC7E6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2082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C0F4F3C-E58B-4FC8-874E-59E4617CE2A8}" type="datetimeFigureOut">
              <a:rPr lang="en-IN" smtClean="0"/>
              <a:t>09/06/20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1D5B11-66F8-41A3-B01C-86A6B2FC7E69}" type="slidenum">
              <a:rPr lang="en-IN" smtClean="0"/>
              <a:t>‹#›</a:t>
            </a:fld>
            <a:endParaRPr lang="en-IN"/>
          </a:p>
        </p:txBody>
      </p:sp>
    </p:spTree>
    <p:extLst>
      <p:ext uri="{BB962C8B-B14F-4D97-AF65-F5344CB8AC3E}">
        <p14:creationId xmlns:p14="http://schemas.microsoft.com/office/powerpoint/2010/main" val="1998614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C0F4F3C-E58B-4FC8-874E-59E4617CE2A8}" type="datetimeFigureOut">
              <a:rPr lang="en-IN" smtClean="0"/>
              <a:t>09/06/20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1D5B11-66F8-41A3-B01C-86A6B2FC7E6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9668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C0F4F3C-E58B-4FC8-874E-59E4617CE2A8}" type="datetimeFigureOut">
              <a:rPr lang="en-IN" smtClean="0"/>
              <a:t>09/06/20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1D5B11-66F8-41A3-B01C-86A6B2FC7E6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3279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C0F4F3C-E58B-4FC8-874E-59E4617CE2A8}" type="datetimeFigureOut">
              <a:rPr lang="en-IN" smtClean="0"/>
              <a:t>09/06/20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1D5B11-66F8-41A3-B01C-86A6B2FC7E69}" type="slidenum">
              <a:rPr lang="en-IN" smtClean="0"/>
              <a:t>‹#›</a:t>
            </a:fld>
            <a:endParaRPr lang="en-IN"/>
          </a:p>
        </p:txBody>
      </p:sp>
    </p:spTree>
    <p:extLst>
      <p:ext uri="{BB962C8B-B14F-4D97-AF65-F5344CB8AC3E}">
        <p14:creationId xmlns:p14="http://schemas.microsoft.com/office/powerpoint/2010/main" val="2388037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C0F4F3C-E58B-4FC8-874E-59E4617CE2A8}" type="datetimeFigureOut">
              <a:rPr lang="en-IN" smtClean="0"/>
              <a:t>09/06/20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1D5B11-66F8-41A3-B01C-86A6B2FC7E6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6624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C0F4F3C-E58B-4FC8-874E-59E4617CE2A8}" type="datetimeFigureOut">
              <a:rPr lang="en-IN" smtClean="0"/>
              <a:t>09/06/20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1D5B11-66F8-41A3-B01C-86A6B2FC7E6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0145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0F4F3C-E58B-4FC8-874E-59E4617CE2A8}" type="datetimeFigureOut">
              <a:rPr lang="en-IN" smtClean="0"/>
              <a:t>09/06/20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1D5B11-66F8-41A3-B01C-86A6B2FC7E6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9843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0F4F3C-E58B-4FC8-874E-59E4617CE2A8}" type="datetimeFigureOut">
              <a:rPr lang="en-IN" smtClean="0"/>
              <a:t>09/06/20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1D5B11-66F8-41A3-B01C-86A6B2FC7E6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3067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0F4F3C-E58B-4FC8-874E-59E4617CE2A8}" type="datetimeFigureOut">
              <a:rPr lang="en-IN" smtClean="0"/>
              <a:t>09/06/20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1D5B11-66F8-41A3-B01C-86A6B2FC7E69}" type="slidenum">
              <a:rPr lang="en-IN" smtClean="0"/>
              <a:t>‹#›</a:t>
            </a:fld>
            <a:endParaRPr lang="en-IN"/>
          </a:p>
        </p:txBody>
      </p:sp>
    </p:spTree>
    <p:extLst>
      <p:ext uri="{BB962C8B-B14F-4D97-AF65-F5344CB8AC3E}">
        <p14:creationId xmlns:p14="http://schemas.microsoft.com/office/powerpoint/2010/main" val="3449394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C0F4F3C-E58B-4FC8-874E-59E4617CE2A8}" type="datetimeFigureOut">
              <a:rPr lang="en-IN" smtClean="0"/>
              <a:t>09/06/20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1D5B11-66F8-41A3-B01C-86A6B2FC7E6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7328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0F4F3C-E58B-4FC8-874E-59E4617CE2A8}" type="datetimeFigureOut">
              <a:rPr lang="en-IN" smtClean="0"/>
              <a:t>09/06/20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1D5B11-66F8-41A3-B01C-86A6B2FC7E69}" type="slidenum">
              <a:rPr lang="en-IN" smtClean="0"/>
              <a:t>‹#›</a:t>
            </a:fld>
            <a:endParaRPr lang="en-IN"/>
          </a:p>
        </p:txBody>
      </p:sp>
    </p:spTree>
    <p:extLst>
      <p:ext uri="{BB962C8B-B14F-4D97-AF65-F5344CB8AC3E}">
        <p14:creationId xmlns:p14="http://schemas.microsoft.com/office/powerpoint/2010/main" val="65471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0F4F3C-E58B-4FC8-874E-59E4617CE2A8}" type="datetimeFigureOut">
              <a:rPr lang="en-IN" smtClean="0"/>
              <a:t>09/06/20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D1D5B11-66F8-41A3-B01C-86A6B2FC7E6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212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0F4F3C-E58B-4FC8-874E-59E4617CE2A8}" type="datetimeFigureOut">
              <a:rPr lang="en-IN" smtClean="0"/>
              <a:t>09/06/20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1D5B11-66F8-41A3-B01C-86A6B2FC7E6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7365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0F4F3C-E58B-4FC8-874E-59E4617CE2A8}" type="datetimeFigureOut">
              <a:rPr lang="en-IN" smtClean="0"/>
              <a:t>09/06/20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D1D5B11-66F8-41A3-B01C-86A6B2FC7E69}" type="slidenum">
              <a:rPr lang="en-IN" smtClean="0"/>
              <a:t>‹#›</a:t>
            </a:fld>
            <a:endParaRPr lang="en-IN"/>
          </a:p>
        </p:txBody>
      </p:sp>
    </p:spTree>
    <p:extLst>
      <p:ext uri="{BB962C8B-B14F-4D97-AF65-F5344CB8AC3E}">
        <p14:creationId xmlns:p14="http://schemas.microsoft.com/office/powerpoint/2010/main" val="167560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C0F4F3C-E58B-4FC8-874E-59E4617CE2A8}" type="datetimeFigureOut">
              <a:rPr lang="en-IN" smtClean="0"/>
              <a:t>09/06/20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1D5B11-66F8-41A3-B01C-86A6B2FC7E6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274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C0F4F3C-E58B-4FC8-874E-59E4617CE2A8}" type="datetimeFigureOut">
              <a:rPr lang="en-IN" smtClean="0"/>
              <a:t>09/06/20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1D5B11-66F8-41A3-B01C-86A6B2FC7E69}" type="slidenum">
              <a:rPr lang="en-IN" smtClean="0"/>
              <a:t>‹#›</a:t>
            </a:fld>
            <a:endParaRPr lang="en-IN"/>
          </a:p>
        </p:txBody>
      </p:sp>
    </p:spTree>
    <p:extLst>
      <p:ext uri="{BB962C8B-B14F-4D97-AF65-F5344CB8AC3E}">
        <p14:creationId xmlns:p14="http://schemas.microsoft.com/office/powerpoint/2010/main" val="2702266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0F4F3C-E58B-4FC8-874E-59E4617CE2A8}" type="datetimeFigureOut">
              <a:rPr lang="en-IN" smtClean="0"/>
              <a:t>09/06/20</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1D5B11-66F8-41A3-B01C-86A6B2FC7E69}" type="slidenum">
              <a:rPr lang="en-IN" smtClean="0"/>
              <a:t>‹#›</a:t>
            </a:fld>
            <a:endParaRPr lang="en-IN"/>
          </a:p>
        </p:txBody>
      </p:sp>
    </p:spTree>
    <p:extLst>
      <p:ext uri="{BB962C8B-B14F-4D97-AF65-F5344CB8AC3E}">
        <p14:creationId xmlns:p14="http://schemas.microsoft.com/office/powerpoint/2010/main" val="3798784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circuitglobe.com/wp-content/uploads/2017/05/npn-transistor.jpg"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circuitglobe.com/wp-content/uploads/2017/05/what-is-transistor.jp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electronicshub.org/wp-content/uploads/2015/02/BJT-structure-in-cut-off-region.jp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electronicshub.org/wp-content/uploads/2015/02/BJT-structure-in-saturation-region.jp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98EF56-9771-4747-A0AB-0E21361B8BF2}"/>
              </a:ext>
            </a:extLst>
          </p:cNvPr>
          <p:cNvPicPr>
            <a:picLocks noChangeAspect="1"/>
          </p:cNvPicPr>
          <p:nvPr/>
        </p:nvPicPr>
        <p:blipFill>
          <a:blip r:embed="rId2"/>
          <a:stretch>
            <a:fillRect/>
          </a:stretch>
        </p:blipFill>
        <p:spPr>
          <a:xfrm>
            <a:off x="4778585" y="1881197"/>
            <a:ext cx="2140559" cy="1844365"/>
          </a:xfrm>
          <a:prstGeom prst="rect">
            <a:avLst/>
          </a:prstGeom>
        </p:spPr>
      </p:pic>
      <p:sp>
        <p:nvSpPr>
          <p:cNvPr id="5" name="Title 4">
            <a:extLst>
              <a:ext uri="{FF2B5EF4-FFF2-40B4-BE49-F238E27FC236}">
                <a16:creationId xmlns:a16="http://schemas.microsoft.com/office/drawing/2014/main" id="{F60AAD79-BECB-476B-822B-3A3531EF3B9D}"/>
              </a:ext>
            </a:extLst>
          </p:cNvPr>
          <p:cNvSpPr>
            <a:spLocks noGrp="1"/>
          </p:cNvSpPr>
          <p:nvPr>
            <p:ph type="title"/>
          </p:nvPr>
        </p:nvSpPr>
        <p:spPr/>
        <p:txBody>
          <a:bodyPr>
            <a:normAutofit/>
          </a:bodyPr>
          <a:lstStyle/>
          <a:p>
            <a:pPr algn="ctr"/>
            <a:r>
              <a:rPr lang="en-US" sz="3600" b="1" dirty="0"/>
              <a:t>19AIE113-</a:t>
            </a:r>
            <a:r>
              <a:rPr lang="en-IN" sz="3600" b="1" dirty="0"/>
              <a:t>Introduction to Electronics</a:t>
            </a:r>
          </a:p>
        </p:txBody>
      </p:sp>
      <p:sp>
        <p:nvSpPr>
          <p:cNvPr id="6" name="Text Placeholder 5">
            <a:extLst>
              <a:ext uri="{FF2B5EF4-FFF2-40B4-BE49-F238E27FC236}">
                <a16:creationId xmlns:a16="http://schemas.microsoft.com/office/drawing/2014/main" id="{DE380FFE-6180-49E2-B1D4-DD2A55694904}"/>
              </a:ext>
            </a:extLst>
          </p:cNvPr>
          <p:cNvSpPr>
            <a:spLocks noGrp="1"/>
          </p:cNvSpPr>
          <p:nvPr>
            <p:ph type="body" idx="1"/>
          </p:nvPr>
        </p:nvSpPr>
        <p:spPr/>
        <p:txBody>
          <a:bodyPr/>
          <a:lstStyle/>
          <a:p>
            <a:pPr algn="ctr"/>
            <a:r>
              <a:rPr lang="en-US" b="1" dirty="0"/>
              <a:t>PROJECT: IMPLEMENTING NAND GATE USING TRANSISTORS</a:t>
            </a:r>
          </a:p>
        </p:txBody>
      </p:sp>
    </p:spTree>
    <p:extLst>
      <p:ext uri="{BB962C8B-B14F-4D97-AF65-F5344CB8AC3E}">
        <p14:creationId xmlns:p14="http://schemas.microsoft.com/office/powerpoint/2010/main" val="2014547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CIRCUIT DIAGRAM</a:t>
            </a:r>
          </a:p>
        </p:txBody>
      </p:sp>
      <p:pic>
        <p:nvPicPr>
          <p:cNvPr id="4" name="Content Placeholder 3" descr="image0.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3893" y="2549225"/>
            <a:ext cx="3334464" cy="3317875"/>
          </a:xfrm>
          <a:prstGeom prst="rect">
            <a:avLst/>
          </a:prstGeom>
          <a:noFill/>
          <a:ln>
            <a:noFill/>
          </a:ln>
        </p:spPr>
      </p:pic>
      <p:pic>
        <p:nvPicPr>
          <p:cNvPr id="5" name="Picture 4" descr="2-input transistor nand gate"/>
          <p:cNvPicPr/>
          <p:nvPr/>
        </p:nvPicPr>
        <p:blipFill>
          <a:blip r:embed="rId3">
            <a:extLst>
              <a:ext uri="{28A0092B-C50C-407E-A947-70E740481C1C}">
                <a14:useLocalDpi xmlns:a14="http://schemas.microsoft.com/office/drawing/2010/main" val="0"/>
              </a:ext>
            </a:extLst>
          </a:blip>
          <a:srcRect/>
          <a:stretch>
            <a:fillRect/>
          </a:stretch>
        </p:blipFill>
        <p:spPr bwMode="auto">
          <a:xfrm>
            <a:off x="6764158" y="2867111"/>
            <a:ext cx="2799080" cy="2870200"/>
          </a:xfrm>
          <a:prstGeom prst="rect">
            <a:avLst/>
          </a:prstGeom>
          <a:noFill/>
          <a:ln>
            <a:noFill/>
          </a:ln>
        </p:spPr>
      </p:pic>
    </p:spTree>
    <p:extLst>
      <p:ext uri="{BB962C8B-B14F-4D97-AF65-F5344CB8AC3E}">
        <p14:creationId xmlns:p14="http://schemas.microsoft.com/office/powerpoint/2010/main" val="856766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1" y="1037968"/>
            <a:ext cx="9601196" cy="4837900"/>
          </a:xfrm>
        </p:spPr>
        <p:txBody>
          <a:bodyPr/>
          <a:lstStyle/>
          <a:p>
            <a:pPr algn="ctr"/>
            <a:r>
              <a:rPr lang="en-IN" dirty="0"/>
              <a:t>IMPLEMENTATION</a:t>
            </a:r>
          </a:p>
        </p:txBody>
      </p:sp>
      <p:pic>
        <p:nvPicPr>
          <p:cNvPr id="4" name="Picture 3"/>
          <p:cNvPicPr/>
          <p:nvPr/>
        </p:nvPicPr>
        <p:blipFill>
          <a:blip r:embed="rId2"/>
          <a:stretch>
            <a:fillRect/>
          </a:stretch>
        </p:blipFill>
        <p:spPr>
          <a:xfrm>
            <a:off x="906162" y="1558894"/>
            <a:ext cx="5000368" cy="3796048"/>
          </a:xfrm>
          <a:prstGeom prst="rect">
            <a:avLst/>
          </a:prstGeom>
        </p:spPr>
      </p:pic>
      <p:pic>
        <p:nvPicPr>
          <p:cNvPr id="5" name="Picture 4"/>
          <p:cNvPicPr/>
          <p:nvPr/>
        </p:nvPicPr>
        <p:blipFill>
          <a:blip r:embed="rId3"/>
          <a:stretch>
            <a:fillRect/>
          </a:stretch>
        </p:blipFill>
        <p:spPr>
          <a:xfrm>
            <a:off x="5986721" y="1558894"/>
            <a:ext cx="5183788" cy="3820722"/>
          </a:xfrm>
          <a:prstGeom prst="rect">
            <a:avLst/>
          </a:prstGeom>
        </p:spPr>
      </p:pic>
    </p:spTree>
    <p:extLst>
      <p:ext uri="{BB962C8B-B14F-4D97-AF65-F5344CB8AC3E}">
        <p14:creationId xmlns:p14="http://schemas.microsoft.com/office/powerpoint/2010/main" val="2929774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ing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4876" y="1383957"/>
            <a:ext cx="7298723" cy="4110681"/>
          </a:xfrm>
          <a:prstGeom prst="rect">
            <a:avLst/>
          </a:prstGeom>
        </p:spPr>
      </p:pic>
    </p:spTree>
    <p:extLst>
      <p:ext uri="{BB962C8B-B14F-4D97-AF65-F5344CB8AC3E}">
        <p14:creationId xmlns:p14="http://schemas.microsoft.com/office/powerpoint/2010/main" val="10317042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75050-0814-42F9-B36C-4C76BE461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834" y="1525486"/>
            <a:ext cx="7542380" cy="3866322"/>
          </a:xfrm>
          <a:prstGeom prst="rect">
            <a:avLst/>
          </a:prstGeom>
        </p:spPr>
      </p:pic>
      <p:sp>
        <p:nvSpPr>
          <p:cNvPr id="2" name="TextBox 1"/>
          <p:cNvSpPr txBox="1"/>
          <p:nvPr/>
        </p:nvSpPr>
        <p:spPr>
          <a:xfrm>
            <a:off x="3847069" y="356873"/>
            <a:ext cx="5177188" cy="369332"/>
          </a:xfrm>
          <a:prstGeom prst="rect">
            <a:avLst/>
          </a:prstGeom>
          <a:noFill/>
        </p:spPr>
        <p:txBody>
          <a:bodyPr wrap="square" rtlCol="0">
            <a:spAutoFit/>
          </a:bodyPr>
          <a:lstStyle/>
          <a:p>
            <a:pPr algn="ctr"/>
            <a:r>
              <a:rPr lang="en-IN" dirty="0"/>
              <a:t>PCB IMPLEMENTATION</a:t>
            </a:r>
          </a:p>
        </p:txBody>
      </p:sp>
    </p:spTree>
    <p:extLst>
      <p:ext uri="{BB962C8B-B14F-4D97-AF65-F5344CB8AC3E}">
        <p14:creationId xmlns:p14="http://schemas.microsoft.com/office/powerpoint/2010/main" val="134477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18CF8B-7040-504B-A11A-DBF8CB1934AF}"/>
              </a:ext>
            </a:extLst>
          </p:cNvPr>
          <p:cNvSpPr txBox="1"/>
          <p:nvPr/>
        </p:nvSpPr>
        <p:spPr>
          <a:xfrm>
            <a:off x="5308316" y="979714"/>
            <a:ext cx="1575368" cy="369332"/>
          </a:xfrm>
          <a:prstGeom prst="rect">
            <a:avLst/>
          </a:prstGeom>
          <a:noFill/>
        </p:spPr>
        <p:txBody>
          <a:bodyPr wrap="none" rtlCol="0">
            <a:spAutoFit/>
          </a:bodyPr>
          <a:lstStyle/>
          <a:p>
            <a:r>
              <a:rPr lang="en-US" dirty="0"/>
              <a:t>MATLAB APP</a:t>
            </a:r>
          </a:p>
        </p:txBody>
      </p:sp>
      <p:pic>
        <p:nvPicPr>
          <p:cNvPr id="5" name="Screen Recording 2020-06-09 at 7.00.53 PM" descr="Screen Recording 2020-06-09 at 7.00.53 PM">
            <a:hlinkClick r:id="" action="ppaction://media"/>
            <a:extLst>
              <a:ext uri="{FF2B5EF4-FFF2-40B4-BE49-F238E27FC236}">
                <a16:creationId xmlns:a16="http://schemas.microsoft.com/office/drawing/2014/main" id="{43072D0E-3DBB-7F4E-B945-B266C9EC46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7709" y="1436914"/>
            <a:ext cx="5788475" cy="4544106"/>
          </a:xfrm>
          <a:prstGeom prst="rect">
            <a:avLst/>
          </a:prstGeom>
        </p:spPr>
      </p:pic>
    </p:spTree>
    <p:extLst>
      <p:ext uri="{BB962C8B-B14F-4D97-AF65-F5344CB8AC3E}">
        <p14:creationId xmlns:p14="http://schemas.microsoft.com/office/powerpoint/2010/main" val="7280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D77C44-90E9-427D-B4B5-F51A727306CF}"/>
              </a:ext>
            </a:extLst>
          </p:cNvPr>
          <p:cNvSpPr/>
          <p:nvPr/>
        </p:nvSpPr>
        <p:spPr>
          <a:xfrm>
            <a:off x="3869300" y="1105878"/>
            <a:ext cx="445339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THANK YOU</a:t>
            </a:r>
          </a:p>
        </p:txBody>
      </p:sp>
      <p:sp>
        <p:nvSpPr>
          <p:cNvPr id="3" name="TextBox 2">
            <a:extLst>
              <a:ext uri="{FF2B5EF4-FFF2-40B4-BE49-F238E27FC236}">
                <a16:creationId xmlns:a16="http://schemas.microsoft.com/office/drawing/2014/main" id="{EC926587-3B81-BF41-9CDE-5F01C97FA200}"/>
              </a:ext>
            </a:extLst>
          </p:cNvPr>
          <p:cNvSpPr txBox="1"/>
          <p:nvPr/>
        </p:nvSpPr>
        <p:spPr>
          <a:xfrm>
            <a:off x="3526971" y="2797468"/>
            <a:ext cx="5666679" cy="1754326"/>
          </a:xfrm>
          <a:prstGeom prst="rect">
            <a:avLst/>
          </a:prstGeom>
          <a:noFill/>
        </p:spPr>
        <p:txBody>
          <a:bodyPr wrap="none" rtlCol="0">
            <a:spAutoFit/>
          </a:bodyPr>
          <a:lstStyle/>
          <a:p>
            <a:r>
              <a:rPr lang="en-IN" dirty="0"/>
              <a:t>Dinesh S                                              CB.EN.U4AIE19025</a:t>
            </a:r>
          </a:p>
          <a:p>
            <a:r>
              <a:rPr lang="en-IN" dirty="0"/>
              <a:t>Harish K                                              CB.EN.U4AIE19029</a:t>
            </a:r>
          </a:p>
          <a:p>
            <a:r>
              <a:rPr lang="en-IN" dirty="0" err="1"/>
              <a:t>Kabilan</a:t>
            </a:r>
            <a:r>
              <a:rPr lang="en-IN" dirty="0"/>
              <a:t> N                  			    CB.EN.U4AIE19033 </a:t>
            </a:r>
          </a:p>
          <a:p>
            <a:r>
              <a:rPr lang="en-IN" dirty="0" err="1"/>
              <a:t>Sivamaran</a:t>
            </a:r>
            <a:r>
              <a:rPr lang="en-IN" dirty="0"/>
              <a:t> M.A.C                                 CB.EN.U4AIE19061</a:t>
            </a:r>
          </a:p>
          <a:p>
            <a:r>
              <a:rPr lang="en-IN" dirty="0"/>
              <a:t>Roshan Tushar S                                  CB.EN.U4AIE19071</a:t>
            </a:r>
          </a:p>
          <a:p>
            <a:endParaRPr lang="en-US" dirty="0"/>
          </a:p>
        </p:txBody>
      </p:sp>
    </p:spTree>
    <p:extLst>
      <p:ext uri="{BB962C8B-B14F-4D97-AF65-F5344CB8AC3E}">
        <p14:creationId xmlns:p14="http://schemas.microsoft.com/office/powerpoint/2010/main" val="3033622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945522"/>
          </a:xfrm>
        </p:spPr>
        <p:txBody>
          <a:bodyPr/>
          <a:lstStyle/>
          <a:p>
            <a:r>
              <a:rPr lang="en-IN" dirty="0"/>
              <a:t>NPN TRANSISTOR</a:t>
            </a:r>
          </a:p>
        </p:txBody>
      </p:sp>
      <p:pic>
        <p:nvPicPr>
          <p:cNvPr id="4" name="Content Placeholder 3" descr="npn-transistor">
            <a:hlinkClick r:id="rId2"/>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028162" y="1857933"/>
            <a:ext cx="3333750" cy="1438275"/>
          </a:xfrm>
          <a:prstGeom prst="rect">
            <a:avLst/>
          </a:prstGeom>
          <a:noFill/>
          <a:ln>
            <a:noFill/>
          </a:ln>
        </p:spPr>
      </p:pic>
      <p:pic>
        <p:nvPicPr>
          <p:cNvPr id="5" name="Picture 4"/>
          <p:cNvPicPr>
            <a:picLocks noChangeAspect="1"/>
          </p:cNvPicPr>
          <p:nvPr/>
        </p:nvPicPr>
        <p:blipFill>
          <a:blip r:embed="rId4"/>
          <a:stretch>
            <a:fillRect/>
          </a:stretch>
        </p:blipFill>
        <p:spPr>
          <a:xfrm>
            <a:off x="664561" y="2101360"/>
            <a:ext cx="5343525" cy="3855609"/>
          </a:xfrm>
          <a:prstGeom prst="rect">
            <a:avLst/>
          </a:prstGeom>
        </p:spPr>
      </p:pic>
      <p:sp>
        <p:nvSpPr>
          <p:cNvPr id="6" name="Rectangle 5"/>
          <p:cNvSpPr/>
          <p:nvPr/>
        </p:nvSpPr>
        <p:spPr>
          <a:xfrm>
            <a:off x="6318421" y="3888259"/>
            <a:ext cx="4753233" cy="923330"/>
          </a:xfrm>
          <a:prstGeom prst="rect">
            <a:avLst/>
          </a:prstGeom>
        </p:spPr>
        <p:txBody>
          <a:bodyPr wrap="square">
            <a:spAutoFit/>
          </a:bodyPr>
          <a:lstStyle/>
          <a:p>
            <a:pPr algn="just"/>
            <a:r>
              <a:rPr lang="en-US" dirty="0">
                <a:latin typeface="Arial" panose="020B0604020202020204" pitchFamily="34" charset="0"/>
              </a:rPr>
              <a:t>A </a:t>
            </a:r>
            <a:r>
              <a:rPr lang="en-US" b="1" dirty="0">
                <a:latin typeface="Arial" panose="020B0604020202020204" pitchFamily="34" charset="0"/>
              </a:rPr>
              <a:t>transistor</a:t>
            </a:r>
            <a:r>
              <a:rPr lang="en-US" dirty="0">
                <a:latin typeface="Arial" panose="020B0604020202020204" pitchFamily="34" charset="0"/>
              </a:rPr>
              <a:t> is a semiconductor device used to amplify or switch electronic signals and electrical power.</a:t>
            </a:r>
            <a:endParaRPr lang="en-IN" dirty="0"/>
          </a:p>
        </p:txBody>
      </p:sp>
    </p:spTree>
    <p:extLst>
      <p:ext uri="{BB962C8B-B14F-4D97-AF65-F5344CB8AC3E}">
        <p14:creationId xmlns:p14="http://schemas.microsoft.com/office/powerpoint/2010/main" val="79012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29880" y="962944"/>
            <a:ext cx="5500813" cy="4706095"/>
          </a:xfrm>
        </p:spPr>
        <p:txBody>
          <a:bodyPr>
            <a:normAutofit fontScale="85000" lnSpcReduction="10000"/>
          </a:bodyPr>
          <a:lstStyle/>
          <a:p>
            <a:r>
              <a:rPr lang="en-US" dirty="0"/>
              <a:t>NPN transistor is one of the Bipolar Junction Transistor (BJT) types. The NPN transistor consists of two n-type semiconductor materials and they are separated by a thin layer of p-type semiconductor. </a:t>
            </a:r>
          </a:p>
          <a:p>
            <a:r>
              <a:rPr lang="en-US" dirty="0"/>
              <a:t>Here the majority charge carriers are the electrons. The flowing of these electrons from emitter to collector forms the current flow in the transistor. </a:t>
            </a:r>
          </a:p>
          <a:p>
            <a:r>
              <a:rPr lang="en-US" dirty="0"/>
              <a:t>Generally the NPN transistor is the most used type of bipolar transistors because the mobility of electrons is higher than the mobility of holes. </a:t>
            </a:r>
          </a:p>
          <a:p>
            <a:r>
              <a:rPr lang="en-US" dirty="0"/>
              <a:t>The NPN transistor has three terminals – emitter, base and collector. The NPN transistor is mostly used for amplifying and switching the signals.</a:t>
            </a:r>
            <a:endParaRPr lang="en-IN" dirty="0"/>
          </a:p>
        </p:txBody>
      </p:sp>
      <p:pic>
        <p:nvPicPr>
          <p:cNvPr id="4" name="Picture 3" descr="what-is-transistor">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746451" y="1279748"/>
            <a:ext cx="4583429" cy="3514673"/>
          </a:xfrm>
          <a:prstGeom prst="rect">
            <a:avLst/>
          </a:prstGeom>
          <a:noFill/>
          <a:ln>
            <a:noFill/>
          </a:ln>
        </p:spPr>
      </p:pic>
    </p:spTree>
    <p:extLst>
      <p:ext uri="{BB962C8B-B14F-4D97-AF65-F5344CB8AC3E}">
        <p14:creationId xmlns:p14="http://schemas.microsoft.com/office/powerpoint/2010/main" val="2946402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TRANSISTOR AS A SWITCH</a:t>
            </a:r>
          </a:p>
        </p:txBody>
      </p:sp>
      <p:sp>
        <p:nvSpPr>
          <p:cNvPr id="3" name="Content Placeholder 2"/>
          <p:cNvSpPr>
            <a:spLocks noGrp="1"/>
          </p:cNvSpPr>
          <p:nvPr>
            <p:ph idx="1"/>
          </p:nvPr>
        </p:nvSpPr>
        <p:spPr/>
        <p:txBody>
          <a:bodyPr>
            <a:normAutofit fontScale="92500"/>
          </a:bodyPr>
          <a:lstStyle/>
          <a:p>
            <a:r>
              <a:rPr lang="en-IN" dirty="0"/>
              <a:t>A transistor is used for switching operation for opening or closing of a circuit. This type solid state switching offers significant reliability and lower cost as compared with conventional relays.</a:t>
            </a:r>
          </a:p>
          <a:p>
            <a:r>
              <a:rPr lang="en-IN" dirty="0"/>
              <a:t>Based on the voltage applied at the base terminal of a transistor switching operation is performed. </a:t>
            </a:r>
          </a:p>
          <a:p>
            <a:r>
              <a:rPr lang="en-IN" dirty="0"/>
              <a:t>Transistor has three operating regions namely Active region , cutoff region &amp; Saturation region which are classified based on their biasing conditions and </a:t>
            </a:r>
            <a:r>
              <a:rPr lang="en-US" dirty="0"/>
              <a:t>transistor works as a Switch when operated in Cutoff and Saturation Regions.</a:t>
            </a:r>
            <a:endParaRPr lang="en-IN" dirty="0"/>
          </a:p>
        </p:txBody>
      </p:sp>
    </p:spTree>
    <p:extLst>
      <p:ext uri="{BB962C8B-B14F-4D97-AF65-F5344CB8AC3E}">
        <p14:creationId xmlns:p14="http://schemas.microsoft.com/office/powerpoint/2010/main" val="231741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9070" y="724930"/>
            <a:ext cx="10577383" cy="5420497"/>
          </a:xfrm>
        </p:spPr>
        <p:txBody>
          <a:bodyPr/>
          <a:lstStyle/>
          <a:p>
            <a:r>
              <a:rPr lang="en-IN" b="1" dirty="0"/>
              <a:t>Cutoff Mode</a:t>
            </a:r>
            <a:endParaRPr lang="en-IN" dirty="0"/>
          </a:p>
          <a:p>
            <a:r>
              <a:rPr lang="en-IN" dirty="0"/>
              <a:t>In this mode, both collector base junction and emitter base junction are reverse biased. This in turn not allows the current to flow from collector to emitter when the base-emitter voltage is low. In this mode device is completely switched off as the result the current flowing through the device is zero.</a:t>
            </a:r>
          </a:p>
          <a:p>
            <a:endParaRPr lang="en-IN" dirty="0"/>
          </a:p>
        </p:txBody>
      </p:sp>
      <p:pic>
        <p:nvPicPr>
          <p:cNvPr id="5" name="Picture 4" descr="BJT structure in cut-off region">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847673" y="2731538"/>
            <a:ext cx="6480175" cy="3077210"/>
          </a:xfrm>
          <a:prstGeom prst="rect">
            <a:avLst/>
          </a:prstGeom>
          <a:noFill/>
          <a:ln>
            <a:noFill/>
          </a:ln>
        </p:spPr>
      </p:pic>
    </p:spTree>
    <p:extLst>
      <p:ext uri="{BB962C8B-B14F-4D97-AF65-F5344CB8AC3E}">
        <p14:creationId xmlns:p14="http://schemas.microsoft.com/office/powerpoint/2010/main" val="212298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0303" y="757881"/>
            <a:ext cx="9916294" cy="5117987"/>
          </a:xfrm>
        </p:spPr>
        <p:txBody>
          <a:bodyPr/>
          <a:lstStyle/>
          <a:p>
            <a:r>
              <a:rPr lang="en-IN" b="1" dirty="0"/>
              <a:t>Saturation Mode</a:t>
            </a:r>
            <a:endParaRPr lang="en-IN" dirty="0"/>
          </a:p>
          <a:p>
            <a:r>
              <a:rPr lang="en-IN" dirty="0"/>
              <a:t>In this mode of operation, both the emitter base and collector base junctions are  forward biased. Current flows freely from collector to emitter when the base-emitter voltage is high. In this mode device is fully switched ON.</a:t>
            </a:r>
          </a:p>
          <a:p>
            <a:endParaRPr lang="en-IN" dirty="0"/>
          </a:p>
        </p:txBody>
      </p:sp>
      <p:pic>
        <p:nvPicPr>
          <p:cNvPr id="4" name="Picture 3" descr="BJT structure in saturation region">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921814" y="2899538"/>
            <a:ext cx="6480175" cy="3068955"/>
          </a:xfrm>
          <a:prstGeom prst="rect">
            <a:avLst/>
          </a:prstGeom>
          <a:noFill/>
          <a:ln>
            <a:noFill/>
          </a:ln>
        </p:spPr>
      </p:pic>
    </p:spTree>
    <p:extLst>
      <p:ext uri="{BB962C8B-B14F-4D97-AF65-F5344CB8AC3E}">
        <p14:creationId xmlns:p14="http://schemas.microsoft.com/office/powerpoint/2010/main" val="4156798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VISUALIZING TRANSISTOR AS SWITCH</a:t>
            </a:r>
          </a:p>
        </p:txBody>
      </p:sp>
      <p:pic>
        <p:nvPicPr>
          <p:cNvPr id="1026" name="Picture 2" descr="https://www.cs.bu.edu/~best/courses/modules/Transistors2Gates/images/transistor-as-faucet.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49189" y="3161570"/>
            <a:ext cx="39814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cs.bu.edu/~best/courses/modules/Transistors2Gates/images/transistor-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057" y="3161570"/>
            <a:ext cx="1514475" cy="208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653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1286932"/>
            <a:ext cx="9601196" cy="714863"/>
          </a:xfrm>
        </p:spPr>
        <p:txBody>
          <a:bodyPr>
            <a:normAutofit fontScale="90000"/>
          </a:bodyPr>
          <a:lstStyle/>
          <a:p>
            <a:r>
              <a:rPr lang="en-IN" dirty="0"/>
              <a:t>NAND GATE</a:t>
            </a:r>
          </a:p>
        </p:txBody>
      </p:sp>
      <p:pic>
        <p:nvPicPr>
          <p:cNvPr id="7" name="Picture 6"/>
          <p:cNvPicPr>
            <a:picLocks noChangeAspect="1"/>
          </p:cNvPicPr>
          <p:nvPr/>
        </p:nvPicPr>
        <p:blipFill>
          <a:blip r:embed="rId2"/>
          <a:stretch>
            <a:fillRect/>
          </a:stretch>
        </p:blipFill>
        <p:spPr>
          <a:xfrm>
            <a:off x="3791460" y="2441891"/>
            <a:ext cx="4609079" cy="3433977"/>
          </a:xfrm>
          <a:prstGeom prst="rect">
            <a:avLst/>
          </a:prstGeom>
        </p:spPr>
      </p:pic>
    </p:spTree>
    <p:extLst>
      <p:ext uri="{BB962C8B-B14F-4D97-AF65-F5344CB8AC3E}">
        <p14:creationId xmlns:p14="http://schemas.microsoft.com/office/powerpoint/2010/main" val="420687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IMPLEMENTING NAND GATE USING TRANSISTORS</a:t>
            </a:r>
          </a:p>
        </p:txBody>
      </p:sp>
      <p:sp>
        <p:nvSpPr>
          <p:cNvPr id="3" name="Content Placeholder 2"/>
          <p:cNvSpPr>
            <a:spLocks noGrp="1"/>
          </p:cNvSpPr>
          <p:nvPr>
            <p:ph idx="1"/>
          </p:nvPr>
        </p:nvSpPr>
        <p:spPr/>
        <p:txBody>
          <a:bodyPr/>
          <a:lstStyle/>
          <a:p>
            <a:r>
              <a:rPr lang="en-US" dirty="0"/>
              <a:t>The use of transistors for the construction of logic gates depends upon their utility as fast switches. </a:t>
            </a:r>
          </a:p>
          <a:p>
            <a:r>
              <a:rPr lang="en-US" dirty="0"/>
              <a:t>When the base-emitter diode is turned on enough to be driven into saturation, the collector voltage with respect to the emitter may be near zero and can be used to construct gates for the TTL logic family. </a:t>
            </a:r>
          </a:p>
          <a:p>
            <a:r>
              <a:rPr lang="en-US" dirty="0"/>
              <a:t>For the NAND logic, the transistors are in series, but the output is above them. The output is high unless both A and B inputs are high, in which case the output is taken down close to ground potential.</a:t>
            </a:r>
            <a:endParaRPr lang="en-IN" dirty="0"/>
          </a:p>
        </p:txBody>
      </p:sp>
    </p:spTree>
    <p:extLst>
      <p:ext uri="{BB962C8B-B14F-4D97-AF65-F5344CB8AC3E}">
        <p14:creationId xmlns:p14="http://schemas.microsoft.com/office/powerpoint/2010/main" val="10401084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134</TotalTime>
  <Words>497</Words>
  <Application>Microsoft Macintosh PowerPoint</Application>
  <PresentationFormat>Widescreen</PresentationFormat>
  <Paragraphs>32</Paragraphs>
  <Slides>15</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Garamond</vt:lpstr>
      <vt:lpstr>Organic</vt:lpstr>
      <vt:lpstr>19AIE113-Introduction to Electronics</vt:lpstr>
      <vt:lpstr>NPN TRANSISTOR</vt:lpstr>
      <vt:lpstr>PowerPoint Presentation</vt:lpstr>
      <vt:lpstr>TRANSISTOR AS A SWITCH</vt:lpstr>
      <vt:lpstr>PowerPoint Presentation</vt:lpstr>
      <vt:lpstr>PowerPoint Presentation</vt:lpstr>
      <vt:lpstr>VISUALIZING TRANSISTOR AS SWITCH</vt:lpstr>
      <vt:lpstr>NAND GATE</vt:lpstr>
      <vt:lpstr>IMPLEMENTING NAND GATE USING TRANSISTORS</vt:lpstr>
      <vt:lpstr>CIRCUIT DIAGRAM</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 kannan</dc:creator>
  <cp:lastModifiedBy>roshantushar.srt@gmail.com</cp:lastModifiedBy>
  <cp:revision>18</cp:revision>
  <dcterms:created xsi:type="dcterms:W3CDTF">2020-06-09T06:17:07Z</dcterms:created>
  <dcterms:modified xsi:type="dcterms:W3CDTF">2020-06-09T13:35:35Z</dcterms:modified>
</cp:coreProperties>
</file>